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7" r:id="rId6"/>
    <p:sldId id="260" r:id="rId7"/>
    <p:sldId id="261" r:id="rId8"/>
    <p:sldId id="262" r:id="rId9"/>
    <p:sldId id="263" r:id="rId10"/>
    <p:sldId id="264" r:id="rId11"/>
    <p:sldId id="265"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91" d="100"/>
          <a:sy n="91" d="100"/>
        </p:scale>
        <p:origin x="534"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D200B3F0-A9BC-48CE-8EB6-ECE965069900}" type="datetimeFigureOut">
              <a:rPr lang="en-US" dirty="0"/>
              <a:pPr/>
              <a:t>4/26/2016</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dirty="0"/>
              <a:t>
              </a:t>
            </a:r>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9FFFF-3106-4DDB-AA62-0C80862170D6}" type="datetimeFigureOut">
              <a:rPr lang="en-US" dirty="0"/>
              <a:t>4/26/2016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DA38B7-AE95-4DC8-9A51-7A71F545B098}" type="datetimeFigureOut">
              <a:rPr lang="en-US" dirty="0"/>
              <a:t>4/26/2016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1EC2B-8188-4AC2-9F0D-8D09C51D505A}" type="datetimeFigureOut">
              <a:rPr lang="en-US" dirty="0"/>
              <a:t>4/26/2016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2B75E-944F-430B-BE5F-C69FA8823C04}" type="datetimeFigureOut">
              <a:rPr lang="en-US" dirty="0"/>
              <a:t>4/26/2016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AE0DC7-7F53-471C-A711-B3DA6F2535F3}" type="datetimeFigureOut">
              <a:rPr lang="en-US" dirty="0"/>
              <a:t>4/26/2016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1F4C9D-4618-451D-80C1-6A376BB42AB4}" type="datetimeFigureOut">
              <a:rPr lang="en-US" dirty="0"/>
              <a:t>4/26/2016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dirty="0"/>
              <a:t>4/26/2016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dirty="0"/>
              <a:t>4/26/2016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dirty="0"/>
              <a:t>4/26/2016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4507B7-F2DC-4B2C-B14D-58A9766807A2}" type="datetimeFigureOut">
              <a:rPr lang="en-US" dirty="0"/>
              <a:t>4/26/2016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dirty="0"/>
              <a:t>4/26/2016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dirty="0"/>
              <a:t>4/26/2016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dirty="0"/>
              <a:t>4/26/2016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dirty="0"/>
              <a:t>4/26/2016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CF2683-E6E7-4CC3-9EEE-7854DD4F3545}" type="datetimeFigureOut">
              <a:rPr lang="en-US" dirty="0"/>
              <a:t>4/26/2016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20F81-B39D-4CBB-8BF3-5D6E395D0F72}" type="datetimeFigureOut">
              <a:rPr lang="en-US" dirty="0"/>
              <a:t>4/26/2016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64B320A-89BA-47B2-A525-92E8D10B06E4}" type="datetimeFigureOut">
              <a:rPr lang="en-US" dirty="0"/>
              <a:t>4/26/2016</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1500" y="551488"/>
            <a:ext cx="8825658" cy="2677648"/>
          </a:xfrm>
        </p:spPr>
        <p:txBody>
          <a:bodyPr/>
          <a:lstStyle/>
          <a:p>
            <a:r>
              <a:rPr lang="en-CA" dirty="0" smtClean="0"/>
              <a:t>Communication Technology Classroom Safety</a:t>
            </a:r>
            <a:endParaRPr lang="en-CA" dirty="0"/>
          </a:p>
        </p:txBody>
      </p:sp>
      <p:sp>
        <p:nvSpPr>
          <p:cNvPr id="3" name="Subtitle 2"/>
          <p:cNvSpPr>
            <a:spLocks noGrp="1"/>
          </p:cNvSpPr>
          <p:nvPr>
            <p:ph type="subTitle" idx="1"/>
          </p:nvPr>
        </p:nvSpPr>
        <p:spPr/>
        <p:txBody>
          <a:bodyPr/>
          <a:lstStyle/>
          <a:p>
            <a:r>
              <a:rPr lang="en-CA" dirty="0" smtClean="0"/>
              <a:t>The do’s and don'ts of the classroom</a:t>
            </a:r>
            <a:endParaRPr lang="en-CA" dirty="0"/>
          </a:p>
        </p:txBody>
      </p:sp>
    </p:spTree>
    <p:extLst>
      <p:ext uri="{BB962C8B-B14F-4D97-AF65-F5344CB8AC3E}">
        <p14:creationId xmlns:p14="http://schemas.microsoft.com/office/powerpoint/2010/main" val="3823637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a:xfrm>
            <a:off x="1018321" y="2862883"/>
            <a:ext cx="10711225" cy="4081079"/>
          </a:xfrm>
        </p:spPr>
        <p:txBody>
          <a:bodyPr>
            <a:normAutofit fontScale="92500" lnSpcReduction="10000"/>
          </a:bodyPr>
          <a:lstStyle/>
          <a:p>
            <a:endParaRPr lang="en-CA" b="1" dirty="0" smtClean="0"/>
          </a:p>
          <a:p>
            <a:endParaRPr lang="en-CA" b="1" dirty="0"/>
          </a:p>
          <a:p>
            <a:pPr marL="0" indent="0">
              <a:buNone/>
            </a:pPr>
            <a:r>
              <a:rPr lang="en-CA" b="1" dirty="0" err="1" smtClean="0"/>
              <a:t>Wh</a:t>
            </a:r>
            <a:endParaRPr lang="en-CA" b="1" dirty="0" smtClean="0"/>
          </a:p>
          <a:p>
            <a:pPr marL="0" indent="0">
              <a:buNone/>
            </a:pPr>
            <a:endParaRPr lang="en-CA" b="1" dirty="0"/>
          </a:p>
          <a:p>
            <a:pPr marL="0" indent="0">
              <a:buNone/>
            </a:pPr>
            <a:r>
              <a:rPr lang="en-CA" b="1" dirty="0" smtClean="0"/>
              <a:t>What </a:t>
            </a:r>
            <a:r>
              <a:rPr lang="en-CA" b="1" dirty="0"/>
              <a:t>factors decide the proper position of the computer monitor?</a:t>
            </a:r>
          </a:p>
          <a:p>
            <a:r>
              <a:rPr lang="en-CA" dirty="0"/>
              <a:t>Postural discomfort and the consequent aches and pains result from the effort to view the monitor when it is set at the wrong place in relation to the operator's position. Two factors come into play: viewing angle and viewing distance. Viewing angle refers to the degree above or below an imaginary horizontal line at the level of the viewer's eyes and the centre of the object being looked at; in case of a computer work it is the centre of the screen. - See Figure 1. Viewing distance refers to the space between the operator's eyes and the screen. - See Figure 1. Clearly these factors are critical for correct placement of a computer monitor. A poor angle leads to postural (neck and shoulders) discomfort, while the wrong distance can contribute to eyestrain.</a:t>
            </a:r>
          </a:p>
          <a:p>
            <a:endParaRPr lang="en-CA" dirty="0"/>
          </a:p>
        </p:txBody>
      </p:sp>
      <p:pic>
        <p:nvPicPr>
          <p:cNvPr id="3078" name="Picture 6" descr="Viewing dist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2647" y="767256"/>
            <a:ext cx="3086100" cy="24479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Eyes naturally assume straightforw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5300" y="767256"/>
            <a:ext cx="2943225" cy="330517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Acceptable visual z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217" y="599089"/>
            <a:ext cx="3071476" cy="3364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39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Wrist rest</a:t>
            </a:r>
            <a:endParaRPr lang="en-CA" dirty="0"/>
          </a:p>
        </p:txBody>
      </p:sp>
      <p:sp>
        <p:nvSpPr>
          <p:cNvPr id="3" name="Content Placeholder 2"/>
          <p:cNvSpPr>
            <a:spLocks noGrp="1"/>
          </p:cNvSpPr>
          <p:nvPr>
            <p:ph idx="1"/>
          </p:nvPr>
        </p:nvSpPr>
        <p:spPr>
          <a:xfrm>
            <a:off x="1091454" y="2550948"/>
            <a:ext cx="8761413" cy="3416300"/>
          </a:xfrm>
        </p:spPr>
        <p:txBody>
          <a:bodyPr/>
          <a:lstStyle/>
          <a:p>
            <a:r>
              <a:rPr lang="en-CA" dirty="0"/>
              <a:t>A "wrist rest" is a device used to support your wrists while typing </a:t>
            </a:r>
            <a:r>
              <a:rPr lang="en-CA" dirty="0" smtClean="0"/>
              <a:t>or </a:t>
            </a:r>
            <a:r>
              <a:rPr lang="en-CA" dirty="0"/>
              <a:t>when using a computer </a:t>
            </a:r>
            <a:r>
              <a:rPr lang="en-CA" dirty="0" smtClean="0"/>
              <a:t>mouse</a:t>
            </a:r>
          </a:p>
          <a:p>
            <a:pPr marL="0" indent="0">
              <a:buNone/>
            </a:pPr>
            <a:endParaRPr lang="en-CA" dirty="0"/>
          </a:p>
        </p:txBody>
      </p:sp>
      <p:pic>
        <p:nvPicPr>
          <p:cNvPr id="4104" name="Picture 8" descr="Figure 1 - Wrist R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7862" y="4551089"/>
            <a:ext cx="3546228" cy="216983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Figure 2 - Rist Wrest/Arm 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41" y="4551089"/>
            <a:ext cx="3457575" cy="2124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8089" y="4726863"/>
            <a:ext cx="4114800" cy="14192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8903" y="2953407"/>
            <a:ext cx="2314575" cy="1981200"/>
          </a:xfrm>
          <a:prstGeom prst="rect">
            <a:avLst/>
          </a:prstGeom>
        </p:spPr>
      </p:pic>
    </p:spTree>
    <p:extLst>
      <p:ext uri="{BB962C8B-B14F-4D97-AF65-F5344CB8AC3E}">
        <p14:creationId xmlns:p14="http://schemas.microsoft.com/office/powerpoint/2010/main" val="883312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Posture</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7393" y="1166648"/>
            <a:ext cx="7115503" cy="5428594"/>
          </a:xfrm>
        </p:spPr>
      </p:pic>
      <p:sp>
        <p:nvSpPr>
          <p:cNvPr id="5" name="TextBox 4"/>
          <p:cNvSpPr txBox="1"/>
          <p:nvPr/>
        </p:nvSpPr>
        <p:spPr>
          <a:xfrm>
            <a:off x="714703" y="2543503"/>
            <a:ext cx="1650125" cy="1477328"/>
          </a:xfrm>
          <a:prstGeom prst="rect">
            <a:avLst/>
          </a:prstGeom>
          <a:noFill/>
        </p:spPr>
        <p:txBody>
          <a:bodyPr wrap="square" rtlCol="0">
            <a:spAutoFit/>
          </a:bodyPr>
          <a:lstStyle/>
          <a:p>
            <a:r>
              <a:rPr lang="en-CA" dirty="0" smtClean="0"/>
              <a:t>Sitting in the correct posture can reduce fatigue</a:t>
            </a:r>
            <a:endParaRPr lang="en-CA" dirty="0"/>
          </a:p>
        </p:txBody>
      </p:sp>
    </p:spTree>
    <p:extLst>
      <p:ext uri="{BB962C8B-B14F-4D97-AF65-F5344CB8AC3E}">
        <p14:creationId xmlns:p14="http://schemas.microsoft.com/office/powerpoint/2010/main" val="837712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285" y="630708"/>
            <a:ext cx="5170621" cy="728480"/>
          </a:xfrm>
        </p:spPr>
        <p:txBody>
          <a:bodyPr/>
          <a:lstStyle/>
          <a:p>
            <a:r>
              <a:rPr lang="en-CA" dirty="0" smtClean="0"/>
              <a:t>What is WHMIS</a:t>
            </a:r>
            <a:endParaRPr lang="en-CA" dirty="0"/>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711" t="-2879" r="390" b="14091"/>
          <a:stretch/>
        </p:blipFill>
        <p:spPr>
          <a:xfrm>
            <a:off x="0" y="0"/>
            <a:ext cx="4395355" cy="6089073"/>
          </a:xfrm>
        </p:spPr>
      </p:pic>
      <p:sp>
        <p:nvSpPr>
          <p:cNvPr id="7" name="TextBox 6"/>
          <p:cNvSpPr txBox="1"/>
          <p:nvPr/>
        </p:nvSpPr>
        <p:spPr>
          <a:xfrm>
            <a:off x="4540827" y="1475509"/>
            <a:ext cx="7356764" cy="4893647"/>
          </a:xfrm>
          <a:prstGeom prst="rect">
            <a:avLst/>
          </a:prstGeom>
          <a:noFill/>
        </p:spPr>
        <p:txBody>
          <a:bodyPr wrap="square" rtlCol="0">
            <a:spAutoFit/>
          </a:bodyPr>
          <a:lstStyle/>
          <a:p>
            <a:r>
              <a:rPr lang="en-CA" sz="2400" b="1" dirty="0" smtClean="0">
                <a:ln w="9525">
                  <a:solidFill>
                    <a:schemeClr val="bg1"/>
                  </a:solidFill>
                  <a:prstDash val="solid"/>
                </a:ln>
                <a:effectLst>
                  <a:outerShdw blurRad="12700" dist="38100" dir="2700000" algn="tl" rotWithShape="0">
                    <a:schemeClr val="bg1">
                      <a:lumMod val="50000"/>
                    </a:schemeClr>
                  </a:outerShdw>
                </a:effectLst>
              </a:rPr>
              <a:t>W</a:t>
            </a:r>
            <a:r>
              <a:rPr lang="en-CA" dirty="0" smtClean="0"/>
              <a:t>orkplace </a:t>
            </a:r>
            <a:r>
              <a:rPr lang="en-CA" sz="2400" b="1" dirty="0" smtClean="0">
                <a:ln w="9525">
                  <a:solidFill>
                    <a:schemeClr val="bg1"/>
                  </a:solidFill>
                  <a:prstDash val="solid"/>
                </a:ln>
                <a:effectLst>
                  <a:outerShdw blurRad="12700" dist="38100" dir="2700000" algn="tl" rotWithShape="0">
                    <a:schemeClr val="bg1">
                      <a:lumMod val="50000"/>
                    </a:schemeClr>
                  </a:outerShdw>
                </a:effectLst>
              </a:rPr>
              <a:t>H</a:t>
            </a:r>
            <a:r>
              <a:rPr lang="en-CA" dirty="0" smtClean="0"/>
              <a:t>azardous </a:t>
            </a:r>
            <a:r>
              <a:rPr lang="en-CA" sz="2400" b="1" dirty="0" smtClean="0">
                <a:ln w="9525">
                  <a:solidFill>
                    <a:schemeClr val="bg1"/>
                  </a:solidFill>
                  <a:prstDash val="solid"/>
                </a:ln>
                <a:effectLst>
                  <a:outerShdw blurRad="12700" dist="38100" dir="2700000" algn="tl" rotWithShape="0">
                    <a:schemeClr val="bg1">
                      <a:lumMod val="50000"/>
                    </a:schemeClr>
                  </a:outerShdw>
                </a:effectLst>
              </a:rPr>
              <a:t>M</a:t>
            </a:r>
            <a:r>
              <a:rPr lang="en-CA" dirty="0" smtClean="0"/>
              <a:t>aterials </a:t>
            </a:r>
            <a:r>
              <a:rPr lang="en-CA" sz="2400" b="1" dirty="0" smtClean="0">
                <a:ln w="9525">
                  <a:solidFill>
                    <a:schemeClr val="bg1"/>
                  </a:solidFill>
                  <a:prstDash val="solid"/>
                </a:ln>
                <a:effectLst>
                  <a:outerShdw blurRad="12700" dist="38100" dir="2700000" algn="tl" rotWithShape="0">
                    <a:schemeClr val="bg1">
                      <a:lumMod val="50000"/>
                    </a:schemeClr>
                  </a:outerShdw>
                </a:effectLst>
              </a:rPr>
              <a:t>I</a:t>
            </a:r>
            <a:r>
              <a:rPr lang="en-CA" dirty="0" smtClean="0"/>
              <a:t>nformation </a:t>
            </a:r>
            <a:r>
              <a:rPr lang="en-CA" sz="2400" b="1" dirty="0" smtClean="0">
                <a:ln w="9525">
                  <a:solidFill>
                    <a:schemeClr val="bg1"/>
                  </a:solidFill>
                  <a:prstDash val="solid"/>
                </a:ln>
                <a:effectLst>
                  <a:outerShdw blurRad="12700" dist="38100" dir="2700000" algn="tl" rotWithShape="0">
                    <a:schemeClr val="bg1">
                      <a:lumMod val="50000"/>
                    </a:schemeClr>
                  </a:outerShdw>
                </a:effectLst>
              </a:rPr>
              <a:t>S</a:t>
            </a:r>
            <a:r>
              <a:rPr lang="en-CA" dirty="0" smtClean="0"/>
              <a:t>ystem</a:t>
            </a:r>
          </a:p>
          <a:p>
            <a:endParaRPr lang="en-CA" dirty="0"/>
          </a:p>
          <a:p>
            <a:endParaRPr lang="en-CA" dirty="0" smtClean="0"/>
          </a:p>
          <a:p>
            <a:endParaRPr lang="en-CA" dirty="0"/>
          </a:p>
          <a:p>
            <a:r>
              <a:rPr lang="en-CA" dirty="0" smtClean="0"/>
              <a:t>Canada's </a:t>
            </a:r>
            <a:r>
              <a:rPr lang="en-CA" dirty="0"/>
              <a:t>national hazard communication standard. The key elements of the system are hazard classification, cautionary labelling of containers, the provision of (material) safety data sheets ((M)SDSs) and worker education and training programs.</a:t>
            </a:r>
          </a:p>
          <a:p>
            <a:r>
              <a:rPr lang="en-CA" dirty="0"/>
              <a:t>The basis for hazard classification and communication in WHMIS is changing. With the incorporation of the Globally Harmonized System of Classification and Labelling for chemicals (GHS) in WHMIS, the hazard classification and communication requirements of WHMIS have been aligned with those used in the United States and other Canadian trading partners.</a:t>
            </a:r>
          </a:p>
          <a:p>
            <a:endParaRPr lang="en-CA" dirty="0" smtClean="0"/>
          </a:p>
          <a:p>
            <a:endParaRPr lang="en-CA" dirty="0"/>
          </a:p>
          <a:p>
            <a:endParaRPr lang="en-CA" dirty="0"/>
          </a:p>
        </p:txBody>
      </p:sp>
    </p:spTree>
    <p:extLst>
      <p:ext uri="{BB962C8B-B14F-4D97-AF65-F5344CB8AC3E}">
        <p14:creationId xmlns:p14="http://schemas.microsoft.com/office/powerpoint/2010/main" val="2735815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Classroom Safety</a:t>
            </a:r>
            <a:endParaRPr lang="en-CA" dirty="0"/>
          </a:p>
        </p:txBody>
      </p:sp>
      <p:sp>
        <p:nvSpPr>
          <p:cNvPr id="3" name="Content Placeholder 2"/>
          <p:cNvSpPr>
            <a:spLocks noGrp="1"/>
          </p:cNvSpPr>
          <p:nvPr>
            <p:ph idx="1"/>
          </p:nvPr>
        </p:nvSpPr>
        <p:spPr/>
        <p:txBody>
          <a:bodyPr/>
          <a:lstStyle/>
          <a:p>
            <a:r>
              <a:rPr lang="en-CA" dirty="0" smtClean="0"/>
              <a:t>No Horse play</a:t>
            </a:r>
          </a:p>
          <a:p>
            <a:pPr marL="0" indent="0">
              <a:buNone/>
            </a:pPr>
            <a:r>
              <a:rPr lang="en-CA" dirty="0" smtClean="0"/>
              <a:t>Like any other classroom setting there will be no horseplay. We are all dealing with expensive equipment and an environment where accident can happen.  </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514" y="4311650"/>
            <a:ext cx="2352675" cy="1943100"/>
          </a:xfrm>
          <a:prstGeom prst="rect">
            <a:avLst/>
          </a:prstGeom>
        </p:spPr>
      </p:pic>
    </p:spTree>
    <p:extLst>
      <p:ext uri="{BB962C8B-B14F-4D97-AF65-F5344CB8AC3E}">
        <p14:creationId xmlns:p14="http://schemas.microsoft.com/office/powerpoint/2010/main" val="2598830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Equipment safety</a:t>
            </a:r>
            <a:endParaRPr lang="en-CA" dirty="0"/>
          </a:p>
        </p:txBody>
      </p:sp>
      <p:sp>
        <p:nvSpPr>
          <p:cNvPr id="3" name="Content Placeholder 2"/>
          <p:cNvSpPr>
            <a:spLocks noGrp="1"/>
          </p:cNvSpPr>
          <p:nvPr>
            <p:ph idx="1"/>
          </p:nvPr>
        </p:nvSpPr>
        <p:spPr>
          <a:xfrm>
            <a:off x="2847109" y="2805523"/>
            <a:ext cx="6121544" cy="3416300"/>
          </a:xfrm>
        </p:spPr>
        <p:txBody>
          <a:bodyPr/>
          <a:lstStyle/>
          <a:p>
            <a:r>
              <a:rPr lang="en-CA" dirty="0" smtClean="0"/>
              <a:t>We are working with a variety of expensive equipment such as computers, cameras, projectors, and other communication technology tools. You are responsible for all equipment that you are using and if you do not take good care of the equipment it is then your responsibility to replace it. You break it you bought it. </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8653" y="2253650"/>
            <a:ext cx="2962275" cy="29146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7833"/>
            <a:ext cx="2847109" cy="2790167"/>
          </a:xfrm>
          <a:prstGeom prst="rect">
            <a:avLst/>
          </a:prstGeom>
        </p:spPr>
      </p:pic>
    </p:spTree>
    <p:extLst>
      <p:ext uri="{BB962C8B-B14F-4D97-AF65-F5344CB8AC3E}">
        <p14:creationId xmlns:p14="http://schemas.microsoft.com/office/powerpoint/2010/main" val="1389738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Internet Safety</a:t>
            </a:r>
            <a:endParaRPr lang="en-CA" dirty="0"/>
          </a:p>
        </p:txBody>
      </p:sp>
      <p:sp>
        <p:nvSpPr>
          <p:cNvPr id="3" name="Content Placeholder 2"/>
          <p:cNvSpPr>
            <a:spLocks noGrp="1"/>
          </p:cNvSpPr>
          <p:nvPr>
            <p:ph idx="1"/>
          </p:nvPr>
        </p:nvSpPr>
        <p:spPr>
          <a:xfrm>
            <a:off x="-106287" y="2876769"/>
            <a:ext cx="8761413" cy="3416300"/>
          </a:xfrm>
        </p:spPr>
        <p:txBody>
          <a:bodyPr/>
          <a:lstStyle/>
          <a:p>
            <a:r>
              <a:rPr lang="en-CA" dirty="0" smtClean="0"/>
              <a:t>We will be doing a lot of online work. Be aware, that many of your work can or will be visible to the work via the internet. Please have consideration when posting any type of information. You will never be required to give your password to anyone or any site so aware of who or where you are lending your information too.   You will also have to make sure when extracting information from the internet you will have to keep copyright terms in mind. </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8131" y="5129942"/>
            <a:ext cx="2883408" cy="145389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7723" y="371955"/>
            <a:ext cx="5064313" cy="260888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9275" y="4584919"/>
            <a:ext cx="2219325" cy="2057400"/>
          </a:xfrm>
          <a:prstGeom prst="rect">
            <a:avLst/>
          </a:prstGeom>
        </p:spPr>
      </p:pic>
    </p:spTree>
    <p:extLst>
      <p:ext uri="{BB962C8B-B14F-4D97-AF65-F5344CB8AC3E}">
        <p14:creationId xmlns:p14="http://schemas.microsoft.com/office/powerpoint/2010/main" val="4193000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Ergonomics</a:t>
            </a:r>
            <a:endParaRPr lang="en-CA" dirty="0"/>
          </a:p>
        </p:txBody>
      </p:sp>
      <p:sp>
        <p:nvSpPr>
          <p:cNvPr id="3" name="Content Placeholder 2"/>
          <p:cNvSpPr>
            <a:spLocks noGrp="1"/>
          </p:cNvSpPr>
          <p:nvPr>
            <p:ph idx="1"/>
          </p:nvPr>
        </p:nvSpPr>
        <p:spPr/>
        <p:txBody>
          <a:bodyPr/>
          <a:lstStyle/>
          <a:p>
            <a:r>
              <a:rPr lang="en-CA" dirty="0"/>
              <a:t>Ergonomics is the science of matching the job to the worker and the product to the user. This section covers situations such as lifting, lighting, office/desk set up, etc. that may contribute to injury.</a:t>
            </a:r>
          </a:p>
          <a:p>
            <a:r>
              <a:rPr lang="en-CA" dirty="0"/>
              <a:t>This section also includes information on health and safety concerns when working shiftwork and extended work days.</a:t>
            </a:r>
          </a:p>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4426" y="4252151"/>
            <a:ext cx="5697921" cy="2605849"/>
          </a:xfrm>
          <a:prstGeom prst="rect">
            <a:avLst/>
          </a:prstGeom>
        </p:spPr>
      </p:pic>
    </p:spTree>
    <p:extLst>
      <p:ext uri="{BB962C8B-B14F-4D97-AF65-F5344CB8AC3E}">
        <p14:creationId xmlns:p14="http://schemas.microsoft.com/office/powerpoint/2010/main" val="1408903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Lighting</a:t>
            </a:r>
            <a:endParaRPr lang="en-CA" dirty="0"/>
          </a:p>
        </p:txBody>
      </p:sp>
      <p:sp>
        <p:nvSpPr>
          <p:cNvPr id="6" name="Content Placeholder 5"/>
          <p:cNvSpPr>
            <a:spLocks noGrp="1"/>
          </p:cNvSpPr>
          <p:nvPr>
            <p:ph idx="1"/>
          </p:nvPr>
        </p:nvSpPr>
        <p:spPr/>
        <p:txBody>
          <a:bodyPr>
            <a:normAutofit fontScale="85000" lnSpcReduction="10000"/>
          </a:bodyPr>
          <a:lstStyle/>
          <a:p>
            <a:r>
              <a:rPr lang="en-CA" dirty="0"/>
              <a:t>Whether in industrial or office settings, proper lighting makes all work tasks easier. People receive about 85 percent of their information through their sense of sight. Appropriate lighting, without glare or shadows, can reduce eye fatigue and headaches; it can prevent workplace accidents by increasing the visibility of moving machinery and other safety hazards. Good quality lighting also reduces the chance of accidents and injuries from "momentary blindness" (momentary low field vision due to eyes adjusting from brighter to darker, or vice-versa, surroundings).</a:t>
            </a:r>
          </a:p>
          <a:p>
            <a:r>
              <a:rPr lang="en-CA" dirty="0"/>
              <a:t>The ability to "see" at work depends not only on lighting but also on:</a:t>
            </a:r>
          </a:p>
          <a:p>
            <a:r>
              <a:rPr lang="en-CA" dirty="0"/>
              <a:t>The time to focus on an object. Fast moving objects are hard to see.</a:t>
            </a:r>
          </a:p>
          <a:p>
            <a:r>
              <a:rPr lang="en-CA" dirty="0"/>
              <a:t>The size of an object. Very small objects are hard to see.</a:t>
            </a:r>
          </a:p>
          <a:p>
            <a:r>
              <a:rPr lang="en-CA" dirty="0"/>
              <a:t>Brightness. Too much or too little reflected light makes objects hard to see.</a:t>
            </a:r>
          </a:p>
          <a:p>
            <a:r>
              <a:rPr lang="en-CA" dirty="0"/>
              <a:t>Contrast between an object and its immediate background. Too little contrast makes it hard to distinguish an object from the background.</a:t>
            </a:r>
          </a:p>
          <a:p>
            <a:endParaRPr lang="en-CA" dirty="0"/>
          </a:p>
        </p:txBody>
      </p:sp>
    </p:spTree>
    <p:extLst>
      <p:ext uri="{BB962C8B-B14F-4D97-AF65-F5344CB8AC3E}">
        <p14:creationId xmlns:p14="http://schemas.microsoft.com/office/powerpoint/2010/main" val="3929133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Lighting continued</a:t>
            </a:r>
            <a:endParaRPr lang="en-CA" dirty="0"/>
          </a:p>
        </p:txBody>
      </p:sp>
      <p:sp>
        <p:nvSpPr>
          <p:cNvPr id="3" name="Content Placeholder 2"/>
          <p:cNvSpPr>
            <a:spLocks noGrp="1"/>
          </p:cNvSpPr>
          <p:nvPr>
            <p:ph idx="1"/>
          </p:nvPr>
        </p:nvSpPr>
        <p:spPr>
          <a:xfrm>
            <a:off x="0" y="2183086"/>
            <a:ext cx="12192000" cy="4396390"/>
          </a:xfrm>
        </p:spPr>
        <p:txBody>
          <a:bodyPr/>
          <a:lstStyle/>
          <a:p>
            <a:r>
              <a:rPr lang="en-CA" b="1" dirty="0"/>
              <a:t>What are basic types of artificial lighting?</a:t>
            </a:r>
          </a:p>
          <a:p>
            <a:r>
              <a:rPr lang="en-CA" dirty="0" smtClean="0"/>
              <a:t>There are three basic types of lighting:</a:t>
            </a:r>
          </a:p>
          <a:p>
            <a:pPr marL="0" indent="0">
              <a:buNone/>
            </a:pPr>
            <a:r>
              <a:rPr lang="en-CA" dirty="0" smtClean="0"/>
              <a:t>General.</a:t>
            </a:r>
          </a:p>
          <a:p>
            <a:pPr marL="3657600" lvl="8" indent="0">
              <a:buNone/>
            </a:pPr>
            <a:r>
              <a:rPr lang="en-CA" sz="1800" dirty="0" smtClean="0"/>
              <a:t>                                                                                                                                           													Localized-general</a:t>
            </a:r>
          </a:p>
          <a:p>
            <a:pPr marL="3657600" lvl="8" indent="0">
              <a:buNone/>
            </a:pPr>
            <a:r>
              <a:rPr lang="en-CA" sz="1800" dirty="0" smtClean="0"/>
              <a:t>                            Local (or task).</a:t>
            </a:r>
          </a:p>
          <a:p>
            <a:endParaRPr lang="en-CA" dirty="0"/>
          </a:p>
        </p:txBody>
      </p:sp>
      <p:pic>
        <p:nvPicPr>
          <p:cNvPr id="2050" name="Picture 2" descr="General Ligh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62" y="4381281"/>
            <a:ext cx="3114675" cy="23526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9077325" y="4391682"/>
            <a:ext cx="3114675" cy="2352675"/>
          </a:xfrm>
          <a:prstGeom prst="rect">
            <a:avLst/>
          </a:prstGeom>
        </p:spPr>
      </p:pic>
      <p:pic>
        <p:nvPicPr>
          <p:cNvPr id="5" name="Picture 4"/>
          <p:cNvPicPr>
            <a:picLocks noChangeAspect="1"/>
          </p:cNvPicPr>
          <p:nvPr/>
        </p:nvPicPr>
        <p:blipFill>
          <a:blip r:embed="rId4"/>
          <a:stretch>
            <a:fillRect/>
          </a:stretch>
        </p:blipFill>
        <p:spPr>
          <a:xfrm>
            <a:off x="4259043" y="4391682"/>
            <a:ext cx="3800475" cy="2466318"/>
          </a:xfrm>
          <a:prstGeom prst="rect">
            <a:avLst/>
          </a:prstGeom>
        </p:spPr>
      </p:pic>
    </p:spTree>
    <p:extLst>
      <p:ext uri="{BB962C8B-B14F-4D97-AF65-F5344CB8AC3E}">
        <p14:creationId xmlns:p14="http://schemas.microsoft.com/office/powerpoint/2010/main" val="457448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Monitor Placement</a:t>
            </a:r>
            <a:endParaRPr lang="en-CA" dirty="0"/>
          </a:p>
        </p:txBody>
      </p:sp>
      <p:sp>
        <p:nvSpPr>
          <p:cNvPr id="3" name="Content Placeholder 2"/>
          <p:cNvSpPr>
            <a:spLocks noGrp="1"/>
          </p:cNvSpPr>
          <p:nvPr>
            <p:ph idx="1"/>
          </p:nvPr>
        </p:nvSpPr>
        <p:spPr/>
        <p:txBody>
          <a:bodyPr>
            <a:normAutofit fontScale="85000" lnSpcReduction="10000"/>
          </a:bodyPr>
          <a:lstStyle/>
          <a:p>
            <a:r>
              <a:rPr lang="en-CA" b="1" dirty="0"/>
              <a:t>Why should we worry about positioning the monitor?</a:t>
            </a:r>
          </a:p>
          <a:p>
            <a:r>
              <a:rPr lang="en-CA" dirty="0"/>
              <a:t>The monitor is an integral part of a computer workstation. When placed in the wrong position it can force the operator to work in a variety of awkward positions. Working with one's chin tilted upwards, and the head and upper body bent forwards or sideways is common wherever the monitor is improperly situated. Such forced working body positions significantly contribute to the operator's discomfort, and can potentially lead to work related musculoskeletal injury (WMSD). Other adverse effects of a poorly located monitor are eye irritation, blurred vision, dry burning eyes and headaches, collectively called eyestrain.</a:t>
            </a:r>
          </a:p>
          <a:p>
            <a:r>
              <a:rPr lang="en-CA" dirty="0"/>
              <a:t>Common complaints among computer operators include discomfort, aches and pains in the neck and shoulder, but also eyestrain. The sheer number of such complaints indicates that the proper position of the monitor has not received enough recognition as an important factor in the arrangement of a computer workstation. </a:t>
            </a:r>
          </a:p>
          <a:p>
            <a:endParaRPr lang="en-CA" dirty="0"/>
          </a:p>
        </p:txBody>
      </p:sp>
    </p:spTree>
    <p:extLst>
      <p:ext uri="{BB962C8B-B14F-4D97-AF65-F5344CB8AC3E}">
        <p14:creationId xmlns:p14="http://schemas.microsoft.com/office/powerpoint/2010/main" val="6012441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152</TotalTime>
  <Words>921</Words>
  <Application>Microsoft Office PowerPoint</Application>
  <PresentationFormat>Widescreen</PresentationFormat>
  <Paragraphs>47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Wingdings 3</vt:lpstr>
      <vt:lpstr>Ion Boardroom</vt:lpstr>
      <vt:lpstr>Communication Technology Classroom Safety</vt:lpstr>
      <vt:lpstr>What is WHMIS</vt:lpstr>
      <vt:lpstr>Classroom Safety</vt:lpstr>
      <vt:lpstr>Equipment safety</vt:lpstr>
      <vt:lpstr>Internet Safety</vt:lpstr>
      <vt:lpstr>Ergonomics</vt:lpstr>
      <vt:lpstr>Lighting</vt:lpstr>
      <vt:lpstr>Lighting continued</vt:lpstr>
      <vt:lpstr>Monitor Placement</vt:lpstr>
      <vt:lpstr>PowerPoint Presentation</vt:lpstr>
      <vt:lpstr>Wrist rest</vt:lpstr>
      <vt:lpstr>Posture</vt:lpstr>
    </vt:vector>
  </TitlesOfParts>
  <Company>LDSB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Technology Classroom Safety</dc:title>
  <dc:creator>Alexander, Gareth L.</dc:creator>
  <cp:lastModifiedBy>Alexander, Gareth L.</cp:lastModifiedBy>
  <cp:revision>26</cp:revision>
  <dcterms:created xsi:type="dcterms:W3CDTF">2016-04-27T00:36:43Z</dcterms:created>
  <dcterms:modified xsi:type="dcterms:W3CDTF">2016-04-27T03:09:19Z</dcterms:modified>
</cp:coreProperties>
</file>